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772400" cy="100584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ES"/>
  <c:roundedCorners val="0"/>
  <c:style val="18"/>
  <c:chart>
    <c:autoTitleDeleted val="1"/>
    <c:view3D>
      <c:rotX val="11"/>
      <c:rotY val="25"/>
      <c:rAngAx val="1"/>
    </c:view3D>
    <c:floor>
      <c:thickness val="0"/>
      <c:spPr>
        <a:solidFill>
          <a:srgbClr val="CCCCCC"/>
        </a:solidFill>
        <a:ln w="9360">
          <a:noFill/>
        </a:ln>
      </c:spPr>
    </c:floor>
    <c:sideWall>
      <c:thickness val="0"/>
      <c:spPr>
        <a:noFill/>
        <a:ln w="9360">
          <a:solidFill>
            <a:srgbClr val="B3B3B3"/>
          </a:solidFill>
          <a:round/>
        </a:ln>
      </c:spPr>
    </c:sideWall>
    <c:backWall>
      <c:thickness val="0"/>
      <c:spPr>
        <a:noFill/>
        <a:ln w="9360">
          <a:solidFill>
            <a:srgbClr val="B3B3B3"/>
          </a:solidFill>
          <a:round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001E33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es-ES_tradnl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0.225</c:v>
                </c:pt>
                <c:pt idx="1">
                  <c:v>2.025</c:v>
                </c:pt>
                <c:pt idx="2">
                  <c:v>5.624999999999997</c:v>
                </c:pt>
                <c:pt idx="3">
                  <c:v>11.025</c:v>
                </c:pt>
                <c:pt idx="4">
                  <c:v>18.225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cylinder"/>
        <c:axId val="-32642144"/>
        <c:axId val="-33413504"/>
        <c:axId val="0"/>
      </c:bar3DChart>
      <c:catAx>
        <c:axId val="-32642144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ES_tradnl"/>
          </a:p>
        </c:txPr>
        <c:crossAx val="-33413504"/>
        <c:crosses val="autoZero"/>
        <c:auto val="1"/>
        <c:lblAlgn val="ctr"/>
        <c:lblOffset val="100"/>
        <c:noMultiLvlLbl val="0"/>
      </c:catAx>
      <c:valAx>
        <c:axId val="-33413504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Time Consumption (s)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ES_tradnl"/>
          </a:p>
        </c:txPr>
        <c:crossAx val="-32642144"/>
        <c:crosses val="autoZero"/>
        <c:crossBetween val="between"/>
      </c:valAx>
    </c:plotArea>
    <c:plotVisOnly val="1"/>
    <c:dispBlanksAs val="gap"/>
    <c:showDLblsOverMax val="1"/>
  </c:chart>
  <c:spPr>
    <a:solidFill>
      <a:srgbClr val="FFFFFF"/>
    </a:solidFill>
    <a:ln w="936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ES"/>
  <c:roundedCorners val="0"/>
  <c:style val="18"/>
  <c:chart>
    <c:autoTitleDeleted val="1"/>
    <c:view3D>
      <c:rotX val="11"/>
      <c:rotY val="25"/>
      <c:rAngAx val="1"/>
    </c:view3D>
    <c:floor>
      <c:thickness val="0"/>
      <c:spPr>
        <a:solidFill>
          <a:srgbClr val="CCCCCC"/>
        </a:solidFill>
        <a:ln w="9360">
          <a:noFill/>
        </a:ln>
      </c:spPr>
    </c:floor>
    <c:sideWall>
      <c:thickness val="0"/>
      <c:spPr>
        <a:noFill/>
        <a:ln w="9360">
          <a:solidFill>
            <a:srgbClr val="B3B3B3"/>
          </a:solidFill>
          <a:round/>
        </a:ln>
      </c:spPr>
    </c:sideWall>
    <c:backWall>
      <c:thickness val="0"/>
      <c:spPr>
        <a:noFill/>
        <a:ln w="9360">
          <a:solidFill>
            <a:srgbClr val="B3B3B3"/>
          </a:solidFill>
          <a:round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48AC76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es-ES_tradnl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15.0</c:v>
                </c:pt>
                <c:pt idx="1">
                  <c:v>45.0</c:v>
                </c:pt>
                <c:pt idx="2">
                  <c:v>75.0</c:v>
                </c:pt>
                <c:pt idx="3">
                  <c:v>105.0</c:v>
                </c:pt>
                <c:pt idx="4">
                  <c:v>135.0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cylinder"/>
        <c:axId val="-86075584"/>
        <c:axId val="-42179760"/>
        <c:axId val="0"/>
      </c:bar3DChart>
      <c:catAx>
        <c:axId val="-86075584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ES_tradnl"/>
          </a:p>
        </c:txPr>
        <c:crossAx val="-42179760"/>
        <c:crosses val="autoZero"/>
        <c:auto val="1"/>
        <c:lblAlgn val="ctr"/>
        <c:lblOffset val="100"/>
        <c:noMultiLvlLbl val="0"/>
      </c:catAx>
      <c:valAx>
        <c:axId val="-42179760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Memory Consumption (MB)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ES_tradnl"/>
          </a:p>
        </c:txPr>
        <c:crossAx val="-86075584"/>
        <c:crosses val="autoZero"/>
        <c:crossBetween val="between"/>
      </c:valAx>
    </c:plotArea>
    <c:plotVisOnly val="1"/>
    <c:dispBlanksAs val="gap"/>
    <c:showDLblsOverMax val="1"/>
  </c:chart>
  <c:spPr>
    <a:solidFill>
      <a:srgbClr val="FFFFFF"/>
    </a:solidFill>
    <a:ln w="9360">
      <a:noFill/>
    </a:ln>
  </c:spPr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://arxiv.org/abs/1611.04156&amp;h=IAQFlqjZK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hyperlink" Target="http://github.com/" TargetMode="External"/><Relationship Id="rId7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n 3"/>
          <p:cNvPicPr/>
          <p:nvPr/>
        </p:nvPicPr>
        <p:blipFill>
          <a:blip r:embed="rId3"/>
          <a:srcRect t="78334"/>
          <a:stretch/>
        </p:blipFill>
        <p:spPr>
          <a:xfrm>
            <a:off x="36000" y="5394960"/>
            <a:ext cx="12193200" cy="148356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0" y="20160"/>
            <a:ext cx="4114800" cy="685836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 dirty="0" err="1" smtClean="0">
                <a:latin typeface="Arial"/>
              </a:rPr>
              <a:t>Algoritmos</a:t>
            </a:r>
            <a:r>
              <a:rPr lang="en-US" sz="4800" spc="-1" dirty="0">
                <a:latin typeface="Arial"/>
              </a:rPr>
              <a:t> </a:t>
            </a:r>
            <a:endParaRPr lang="en-US" sz="4800" spc="-1" dirty="0" smtClean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4800" spc="-1" dirty="0" smtClean="0">
                <a:latin typeface="Arial"/>
              </a:rPr>
              <a:t>Para </a:t>
            </a:r>
            <a:r>
              <a:rPr lang="en-US" sz="4800" spc="-1" dirty="0" err="1" smtClean="0">
                <a:latin typeface="Arial"/>
              </a:rPr>
              <a:t>p</a:t>
            </a:r>
            <a:r>
              <a:rPr lang="en-US" sz="4800" b="0" strike="noStrike" spc="-1" dirty="0" err="1" smtClean="0">
                <a:latin typeface="Arial"/>
              </a:rPr>
              <a:t>redecir</a:t>
            </a:r>
            <a:r>
              <a:rPr lang="en-US" sz="4800" b="0" strike="noStrike" spc="-1" dirty="0" smtClean="0">
                <a:latin typeface="Arial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4800" b="0" strike="noStrike" spc="-1" dirty="0" smtClean="0">
                <a:latin typeface="Arial"/>
              </a:rPr>
              <a:t>el </a:t>
            </a:r>
            <a:r>
              <a:rPr lang="en-US" sz="4800" b="0" strike="noStrike" spc="-1" dirty="0" err="1" smtClean="0">
                <a:latin typeface="Arial"/>
              </a:rPr>
              <a:t>éxito</a:t>
            </a:r>
            <a:r>
              <a:rPr lang="en-US" sz="4800" b="0" strike="noStrike" spc="-1" dirty="0" smtClean="0">
                <a:latin typeface="Arial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4800" spc="-1" dirty="0" err="1" smtClean="0">
                <a:latin typeface="Arial"/>
              </a:rPr>
              <a:t>academico</a:t>
            </a:r>
            <a:r>
              <a:rPr lang="en-US" sz="4800" spc="-1" dirty="0" smtClean="0">
                <a:latin typeface="Arial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4800" spc="-1" dirty="0" err="1" smtClean="0">
                <a:latin typeface="Arial"/>
              </a:rPr>
              <a:t>en</a:t>
            </a:r>
            <a:r>
              <a:rPr lang="en-US" sz="4800" spc="-1" dirty="0" smtClean="0">
                <a:latin typeface="Arial"/>
              </a:rPr>
              <a:t> las </a:t>
            </a:r>
            <a:r>
              <a:rPr lang="en-US" sz="4800" spc="-1" dirty="0" err="1" smtClean="0">
                <a:latin typeface="Arial"/>
              </a:rPr>
              <a:t>p</a:t>
            </a:r>
            <a:r>
              <a:rPr lang="en-US" sz="4800" b="0" strike="noStrike" spc="-1" dirty="0" err="1" smtClean="0">
                <a:latin typeface="Arial"/>
              </a:rPr>
              <a:t>ruebas</a:t>
            </a:r>
            <a:r>
              <a:rPr lang="en-US" sz="4800" b="0" strike="noStrike" spc="-1" dirty="0" smtClean="0">
                <a:latin typeface="Arial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4800" b="0" strike="noStrike" spc="-1" dirty="0" smtClean="0">
                <a:latin typeface="Arial"/>
              </a:rPr>
              <a:t>saber pro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645000" y="12996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 same title you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used in the report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 flipV="1">
            <a:off x="3232440" y="61524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4"/>
          <p:cNvSpPr/>
          <p:nvPr/>
        </p:nvSpPr>
        <p:spPr>
          <a:xfrm>
            <a:off x="9729000" y="12996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first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265320" y="376920"/>
            <a:ext cx="54025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Report Accepted on arXiv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 flipV="1">
            <a:off x="481932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3"/>
          <p:cNvSpPr/>
          <p:nvPr/>
        </p:nvSpPr>
        <p:spPr>
          <a:xfrm>
            <a:off x="481932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2242800" y="2393280"/>
            <a:ext cx="34257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the citation of the report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 arXiv and link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5" name="CustomShape 5"/>
          <p:cNvSpPr/>
          <p:nvPr/>
        </p:nvSpPr>
        <p:spPr>
          <a:xfrm flipV="1">
            <a:off x="2011680" y="264384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6"/>
          <p:cNvSpPr/>
          <p:nvPr/>
        </p:nvSpPr>
        <p:spPr>
          <a:xfrm>
            <a:off x="418320" y="3107880"/>
            <a:ext cx="61257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1E33"/>
                </a:solidFill>
                <a:latin typeface="Arial"/>
                <a:ea typeface="DejaVu Sans"/>
              </a:rPr>
              <a:t>C. Patiño-Forero, M. Agudelo-Toro, and M. Toro. Planning system for deliveries in Medellín. ArXiv e-prints, Nov. 2016. Available at: </a:t>
            </a:r>
            <a:r>
              <a:rPr lang="en-US" sz="1800" b="0" u="sng" strike="noStrike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https://arxiv.org/abs/1611.04156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57" name="Group 7"/>
          <p:cNvGrpSpPr/>
          <p:nvPr/>
        </p:nvGrpSpPr>
        <p:grpSpPr>
          <a:xfrm>
            <a:off x="7021800" y="894960"/>
            <a:ext cx="4570920" cy="4965840"/>
            <a:chOff x="7021800" y="894960"/>
            <a:chExt cx="4570920" cy="4965840"/>
          </a:xfrm>
        </p:grpSpPr>
        <p:pic>
          <p:nvPicPr>
            <p:cNvPr id="258" name="Imagen 257"/>
            <p:cNvPicPr/>
            <p:nvPr/>
          </p:nvPicPr>
          <p:blipFill>
            <a:blip r:embed="rId4"/>
            <a:srcRect l="2991" t="4621" r="11001" b="22953"/>
            <a:stretch/>
          </p:blipFill>
          <p:spPr>
            <a:xfrm>
              <a:off x="7021800" y="894960"/>
              <a:ext cx="4554000" cy="496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9" name="CustomShape 8"/>
            <p:cNvSpPr/>
            <p:nvPr/>
          </p:nvSpPr>
          <p:spPr>
            <a:xfrm>
              <a:off x="10022400" y="1443600"/>
              <a:ext cx="1570320" cy="45648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CustomShape 9"/>
            <p:cNvSpPr/>
            <p:nvPr/>
          </p:nvSpPr>
          <p:spPr>
            <a:xfrm>
              <a:off x="10022400" y="950400"/>
              <a:ext cx="1570320" cy="40104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1" name="CustomShape 10"/>
          <p:cNvSpPr/>
          <p:nvPr/>
        </p:nvSpPr>
        <p:spPr>
          <a:xfrm flipH="1">
            <a:off x="6491160" y="4672080"/>
            <a:ext cx="30708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1"/>
          <p:cNvSpPr/>
          <p:nvPr/>
        </p:nvSpPr>
        <p:spPr>
          <a:xfrm>
            <a:off x="4747320" y="50619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 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screenshot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3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2214000" y="4511520"/>
            <a:ext cx="8136720" cy="164448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001E33"/>
                </a:solidFill>
                <a:latin typeface="Arial"/>
                <a:ea typeface="DejaVu Sans"/>
              </a:rPr>
              <a:t>THANK YOU!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9953640" y="427068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Say thank you for listening!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 flipV="1">
            <a:off x="9505080" y="475704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4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n 80"/>
          <p:cNvPicPr/>
          <p:nvPr/>
        </p:nvPicPr>
        <p:blipFill>
          <a:blip r:embed="rId2"/>
          <a:srcRect b="25714"/>
          <a:stretch/>
        </p:blipFill>
        <p:spPr>
          <a:xfrm>
            <a:off x="6018840" y="1828800"/>
            <a:ext cx="3200040" cy="2376720"/>
          </a:xfrm>
          <a:prstGeom prst="rect">
            <a:avLst/>
          </a:prstGeom>
          <a:ln>
            <a:noFill/>
          </a:ln>
        </p:spPr>
      </p:pic>
      <p:pic>
        <p:nvPicPr>
          <p:cNvPr id="82" name="Marcador de contenido 3"/>
          <p:cNvPicPr/>
          <p:nvPr/>
        </p:nvPicPr>
        <p:blipFill>
          <a:blip r:embed="rId3"/>
          <a:stretch/>
        </p:blipFill>
        <p:spPr>
          <a:xfrm>
            <a:off x="-18288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Team Presentation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3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86" name="Group 4"/>
          <p:cNvGrpSpPr/>
          <p:nvPr/>
        </p:nvGrpSpPr>
        <p:grpSpPr>
          <a:xfrm>
            <a:off x="9052560" y="1645920"/>
            <a:ext cx="2834280" cy="2742840"/>
            <a:chOff x="9052560" y="1645920"/>
            <a:chExt cx="2834280" cy="2742840"/>
          </a:xfrm>
        </p:grpSpPr>
        <p:pic>
          <p:nvPicPr>
            <p:cNvPr id="87" name="Imagen 86"/>
            <p:cNvPicPr/>
            <p:nvPr/>
          </p:nvPicPr>
          <p:blipFill>
            <a:blip r:embed="rId4"/>
            <a:stretch/>
          </p:blipFill>
          <p:spPr>
            <a:xfrm>
              <a:off x="9219240" y="1757160"/>
              <a:ext cx="2508120" cy="2487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8" name="CustomShape 5"/>
            <p:cNvSpPr/>
            <p:nvPr/>
          </p:nvSpPr>
          <p:spPr>
            <a:xfrm>
              <a:off x="9052560" y="1645920"/>
              <a:ext cx="2834280" cy="2742840"/>
            </a:xfrm>
            <a:custGeom>
              <a:avLst/>
              <a:gdLst/>
              <a:ahLst/>
              <a:cxnLst/>
              <a:rect l="l" t="t" r="r" b="b"/>
              <a:pathLst>
                <a:path w="7875" h="7621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9" name="CustomShape 6"/>
          <p:cNvSpPr/>
          <p:nvPr/>
        </p:nvSpPr>
        <p:spPr>
          <a:xfrm>
            <a:off x="729060" y="1926744"/>
            <a:ext cx="2102400" cy="2193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7"/>
          <p:cNvSpPr/>
          <p:nvPr/>
        </p:nvSpPr>
        <p:spPr>
          <a:xfrm>
            <a:off x="3299400" y="1903860"/>
            <a:ext cx="2102400" cy="2193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8"/>
          <p:cNvSpPr/>
          <p:nvPr/>
        </p:nvSpPr>
        <p:spPr>
          <a:xfrm>
            <a:off x="9419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Mauricio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Toro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2" name="CustomShape 9"/>
          <p:cNvSpPr/>
          <p:nvPr/>
        </p:nvSpPr>
        <p:spPr>
          <a:xfrm>
            <a:off x="6467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Miguel</a:t>
            </a:r>
            <a:r>
              <a:t/>
            </a:r>
            <a:br/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Correa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3" name="CustomShape 10"/>
          <p:cNvSpPr/>
          <p:nvPr/>
        </p:nvSpPr>
        <p:spPr>
          <a:xfrm>
            <a:off x="3551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Second author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</p:txBody>
      </p:sp>
      <p:sp>
        <p:nvSpPr>
          <p:cNvPr id="94" name="CustomShape 11"/>
          <p:cNvSpPr/>
          <p:nvPr/>
        </p:nvSpPr>
        <p:spPr>
          <a:xfrm>
            <a:off x="635040" y="4180680"/>
            <a:ext cx="2193120" cy="767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 dirty="0" smtClean="0">
                <a:latin typeface="Arial"/>
              </a:rPr>
              <a:t>Samuel </a:t>
            </a:r>
          </a:p>
          <a:p>
            <a:pPr algn="ctr">
              <a:lnSpc>
                <a:spcPct val="100000"/>
              </a:lnSpc>
            </a:pPr>
            <a:r>
              <a:rPr lang="en-US" sz="2200" spc="-1" dirty="0" err="1" smtClean="0">
                <a:latin typeface="Arial"/>
              </a:rPr>
              <a:t>Meneses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97" name="CustomShape 14"/>
          <p:cNvSpPr/>
          <p:nvPr/>
        </p:nvSpPr>
        <p:spPr>
          <a:xfrm>
            <a:off x="5025600" y="511740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Put a smiling picture and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name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98" name="CustomShape 15"/>
          <p:cNvSpPr/>
          <p:nvPr/>
        </p:nvSpPr>
        <p:spPr>
          <a:xfrm>
            <a:off x="4993920" y="501012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16"/>
          <p:cNvSpPr/>
          <p:nvPr/>
        </p:nvSpPr>
        <p:spPr>
          <a:xfrm>
            <a:off x="9692640" y="85572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first deliverable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00" name="CustomShape 17"/>
          <p:cNvSpPr/>
          <p:nvPr/>
        </p:nvSpPr>
        <p:spPr>
          <a:xfrm>
            <a:off x="5960160" y="1645920"/>
            <a:ext cx="3383280" cy="2651760"/>
          </a:xfrm>
          <a:custGeom>
            <a:avLst/>
            <a:gdLst/>
            <a:ahLst/>
            <a:cxnLst/>
            <a:rect l="l" t="t" r="r" b="b"/>
            <a:pathLst>
              <a:path w="9399" h="7367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1" name="Imagen 100"/>
          <p:cNvPicPr/>
          <p:nvPr/>
        </p:nvPicPr>
        <p:blipFill>
          <a:blip r:embed="rId5"/>
          <a:stretch/>
        </p:blipFill>
        <p:spPr>
          <a:xfrm>
            <a:off x="182880" y="6089760"/>
            <a:ext cx="621360" cy="621360"/>
          </a:xfrm>
          <a:prstGeom prst="rect">
            <a:avLst/>
          </a:prstGeom>
          <a:ln>
            <a:noFill/>
          </a:ln>
        </p:spPr>
      </p:pic>
      <p:sp>
        <p:nvSpPr>
          <p:cNvPr id="102" name="CustomShape 18"/>
          <p:cNvSpPr/>
          <p:nvPr/>
        </p:nvSpPr>
        <p:spPr>
          <a:xfrm>
            <a:off x="815040" y="6160680"/>
            <a:ext cx="69156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001E33"/>
                </a:solidFill>
                <a:latin typeface="Arial"/>
                <a:ea typeface="DejaVu Sans"/>
                <a:hlinkClick r:id="rId6"/>
              </a:rPr>
              <a:t>http://</a:t>
            </a:r>
            <a:r>
              <a:rPr lang="en-US" sz="2200" b="1" strike="noStrike" spc="-1" dirty="0" smtClean="0">
                <a:solidFill>
                  <a:srgbClr val="001E33"/>
                </a:solidFill>
                <a:latin typeface="Arial"/>
                <a:ea typeface="DejaVu Sans"/>
                <a:hlinkClick r:id="rId6"/>
              </a:rPr>
              <a:t>github.com/</a:t>
            </a:r>
            <a:r>
              <a:rPr lang="en-US" sz="2200" b="1" strike="noStrike" spc="-1" dirty="0" err="1" smtClean="0">
                <a:solidFill>
                  <a:srgbClr val="001E33"/>
                </a:solidFill>
                <a:latin typeface="Arial"/>
                <a:ea typeface="DejaVu Sans"/>
              </a:rPr>
              <a:t>smenesesd</a:t>
            </a:r>
            <a:r>
              <a:rPr lang="en-US" sz="2200" b="1" strike="noStrike" spc="-1" dirty="0" smtClean="0">
                <a:solidFill>
                  <a:srgbClr val="001E33"/>
                </a:solidFill>
                <a:latin typeface="Arial"/>
                <a:ea typeface="DejaVu Sans"/>
              </a:rPr>
              <a:t>/</a:t>
            </a:r>
            <a:r>
              <a:rPr lang="en-US" sz="2200" b="1" strike="noStrike" spc="-1" dirty="0" err="1" smtClean="0">
                <a:solidFill>
                  <a:srgbClr val="001E33"/>
                </a:solidFill>
                <a:latin typeface="Arial"/>
                <a:ea typeface="DejaVu Sans"/>
              </a:rPr>
              <a:t>proyecto</a:t>
            </a:r>
            <a:r>
              <a:rPr lang="en-US" sz="2200" b="1" strike="noStrike" spc="-1" dirty="0">
                <a:solidFill>
                  <a:srgbClr val="001E33"/>
                </a:solidFill>
                <a:latin typeface="Arial"/>
                <a:ea typeface="DejaVu Sans"/>
              </a:rPr>
              <a:t>/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2" r="-3914" b="22888"/>
          <a:stretch/>
        </p:blipFill>
        <p:spPr>
          <a:xfrm>
            <a:off x="684480" y="1757160"/>
            <a:ext cx="2320500" cy="2423520"/>
          </a:xfrm>
          <a:prstGeom prst="rect">
            <a:avLst/>
          </a:prstGeom>
        </p:spPr>
      </p:pic>
      <p:sp>
        <p:nvSpPr>
          <p:cNvPr id="33" name="CustomShape 5"/>
          <p:cNvSpPr/>
          <p:nvPr/>
        </p:nvSpPr>
        <p:spPr>
          <a:xfrm>
            <a:off x="363120" y="1511280"/>
            <a:ext cx="2834280" cy="2742840"/>
          </a:xfrm>
          <a:custGeom>
            <a:avLst/>
            <a:gdLst/>
            <a:ahLst/>
            <a:cxnLst/>
            <a:rect l="l" t="t" r="r" b="b"/>
            <a:pathLst>
              <a:path w="7875" h="7621">
                <a:moveTo>
                  <a:pt x="5464" y="1278"/>
                </a:moveTo>
                <a:cubicBezTo>
                  <a:pt x="4998" y="997"/>
                  <a:pt x="4541" y="870"/>
                  <a:pt x="4003" y="870"/>
                </a:cubicBezTo>
                <a:cubicBezTo>
                  <a:pt x="3465" y="870"/>
                  <a:pt x="3008" y="997"/>
                  <a:pt x="2542" y="1278"/>
                </a:cubicBezTo>
                <a:cubicBezTo>
                  <a:pt x="2076" y="1559"/>
                  <a:pt x="1742" y="1908"/>
                  <a:pt x="1473" y="2394"/>
                </a:cubicBezTo>
                <a:cubicBezTo>
                  <a:pt x="1204" y="2880"/>
                  <a:pt x="1082" y="3357"/>
                  <a:pt x="1082" y="3918"/>
                </a:cubicBezTo>
                <a:cubicBezTo>
                  <a:pt x="1082" y="4479"/>
                  <a:pt x="1204" y="4956"/>
                  <a:pt x="1473" y="5442"/>
                </a:cubicBezTo>
                <a:cubicBezTo>
                  <a:pt x="1742" y="5928"/>
                  <a:pt x="2076" y="6277"/>
                  <a:pt x="2542" y="6558"/>
                </a:cubicBezTo>
                <a:cubicBezTo>
                  <a:pt x="3008" y="6839"/>
                  <a:pt x="3465" y="6967"/>
                  <a:pt x="4003" y="6967"/>
                </a:cubicBezTo>
                <a:cubicBezTo>
                  <a:pt x="4541" y="6967"/>
                  <a:pt x="4998" y="6839"/>
                  <a:pt x="5464" y="6558"/>
                </a:cubicBezTo>
                <a:cubicBezTo>
                  <a:pt x="5930" y="6277"/>
                  <a:pt x="6264" y="5928"/>
                  <a:pt x="6533" y="5442"/>
                </a:cubicBezTo>
                <a:cubicBezTo>
                  <a:pt x="6802" y="4956"/>
                  <a:pt x="6925" y="4479"/>
                  <a:pt x="6925" y="3918"/>
                </a:cubicBezTo>
                <a:cubicBezTo>
                  <a:pt x="6925" y="3357"/>
                  <a:pt x="6802" y="2880"/>
                  <a:pt x="6533" y="2394"/>
                </a:cubicBezTo>
                <a:cubicBezTo>
                  <a:pt x="6264" y="1908"/>
                  <a:pt x="5930" y="1559"/>
                  <a:pt x="5464" y="1278"/>
                </a:cubicBezTo>
                <a:moveTo>
                  <a:pt x="0" y="7620"/>
                </a:moveTo>
                <a:lnTo>
                  <a:pt x="0" y="0"/>
                </a:lnTo>
                <a:lnTo>
                  <a:pt x="7874" y="0"/>
                </a:lnTo>
                <a:lnTo>
                  <a:pt x="7874" y="7620"/>
                </a:lnTo>
                <a:lnTo>
                  <a:pt x="0" y="762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CustomShape 5"/>
          <p:cNvSpPr/>
          <p:nvPr/>
        </p:nvSpPr>
        <p:spPr>
          <a:xfrm>
            <a:off x="2893248" y="1473120"/>
            <a:ext cx="2834280" cy="2742840"/>
          </a:xfrm>
          <a:custGeom>
            <a:avLst/>
            <a:gdLst/>
            <a:ahLst/>
            <a:cxnLst/>
            <a:rect l="l" t="t" r="r" b="b"/>
            <a:pathLst>
              <a:path w="7875" h="7621">
                <a:moveTo>
                  <a:pt x="5464" y="1278"/>
                </a:moveTo>
                <a:cubicBezTo>
                  <a:pt x="4998" y="997"/>
                  <a:pt x="4541" y="870"/>
                  <a:pt x="4003" y="870"/>
                </a:cubicBezTo>
                <a:cubicBezTo>
                  <a:pt x="3465" y="870"/>
                  <a:pt x="3008" y="997"/>
                  <a:pt x="2542" y="1278"/>
                </a:cubicBezTo>
                <a:cubicBezTo>
                  <a:pt x="2076" y="1559"/>
                  <a:pt x="1742" y="1908"/>
                  <a:pt x="1473" y="2394"/>
                </a:cubicBezTo>
                <a:cubicBezTo>
                  <a:pt x="1204" y="2880"/>
                  <a:pt x="1082" y="3357"/>
                  <a:pt x="1082" y="3918"/>
                </a:cubicBezTo>
                <a:cubicBezTo>
                  <a:pt x="1082" y="4479"/>
                  <a:pt x="1204" y="4956"/>
                  <a:pt x="1473" y="5442"/>
                </a:cubicBezTo>
                <a:cubicBezTo>
                  <a:pt x="1742" y="5928"/>
                  <a:pt x="2076" y="6277"/>
                  <a:pt x="2542" y="6558"/>
                </a:cubicBezTo>
                <a:cubicBezTo>
                  <a:pt x="3008" y="6839"/>
                  <a:pt x="3465" y="6967"/>
                  <a:pt x="4003" y="6967"/>
                </a:cubicBezTo>
                <a:cubicBezTo>
                  <a:pt x="4541" y="6967"/>
                  <a:pt x="4998" y="6839"/>
                  <a:pt x="5464" y="6558"/>
                </a:cubicBezTo>
                <a:cubicBezTo>
                  <a:pt x="5930" y="6277"/>
                  <a:pt x="6264" y="5928"/>
                  <a:pt x="6533" y="5442"/>
                </a:cubicBezTo>
                <a:cubicBezTo>
                  <a:pt x="6802" y="4956"/>
                  <a:pt x="6925" y="4479"/>
                  <a:pt x="6925" y="3918"/>
                </a:cubicBezTo>
                <a:cubicBezTo>
                  <a:pt x="6925" y="3357"/>
                  <a:pt x="6802" y="2880"/>
                  <a:pt x="6533" y="2394"/>
                </a:cubicBezTo>
                <a:cubicBezTo>
                  <a:pt x="6264" y="1908"/>
                  <a:pt x="5930" y="1559"/>
                  <a:pt x="5464" y="1278"/>
                </a:cubicBezTo>
                <a:moveTo>
                  <a:pt x="0" y="7620"/>
                </a:moveTo>
                <a:lnTo>
                  <a:pt x="0" y="0"/>
                </a:lnTo>
                <a:lnTo>
                  <a:pt x="7874" y="0"/>
                </a:lnTo>
                <a:lnTo>
                  <a:pt x="7874" y="7620"/>
                </a:lnTo>
                <a:lnTo>
                  <a:pt x="0" y="762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Algorithm Design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06" name="Imagen 105"/>
          <p:cNvPicPr/>
          <p:nvPr/>
        </p:nvPicPr>
        <p:blipFill>
          <a:blip r:embed="rId3"/>
          <a:srcRect t="2555" r="18276"/>
          <a:stretch/>
        </p:blipFill>
        <p:spPr>
          <a:xfrm>
            <a:off x="640080" y="1188720"/>
            <a:ext cx="5484600" cy="3839040"/>
          </a:xfrm>
          <a:prstGeom prst="rect">
            <a:avLst/>
          </a:prstGeom>
          <a:ln>
            <a:noFill/>
          </a:ln>
        </p:spPr>
      </p:pic>
      <p:sp>
        <p:nvSpPr>
          <p:cNvPr id="107" name="CustomShape 2"/>
          <p:cNvSpPr/>
          <p:nvPr/>
        </p:nvSpPr>
        <p:spPr>
          <a:xfrm>
            <a:off x="162000" y="5125680"/>
            <a:ext cx="6307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Algorithm to build a binary decision tree using (</a:t>
            </a:r>
            <a:r>
              <a:rPr lang="en-US" sz="1400" b="0" i="1" strike="noStrike" spc="-1">
                <a:solidFill>
                  <a:srgbClr val="001E33"/>
                </a:solidFill>
                <a:latin typeface="Arial"/>
                <a:ea typeface="DejaVu Sans"/>
              </a:rPr>
              <a:t>In this semester, one could be CART, ID3, C4.5…  please choose</a:t>
            </a: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). In this example, we show a model to predict whether or not to play Golf, according to weather.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08" name="Imagen 107"/>
          <p:cNvPicPr/>
          <p:nvPr/>
        </p:nvPicPr>
        <p:blipFill>
          <a:blip r:embed="rId4"/>
          <a:stretch/>
        </p:blipFill>
        <p:spPr>
          <a:xfrm>
            <a:off x="6835680" y="1787040"/>
            <a:ext cx="4612680" cy="3075480"/>
          </a:xfrm>
          <a:prstGeom prst="rect">
            <a:avLst/>
          </a:prstGeom>
          <a:ln>
            <a:noFill/>
          </a:ln>
        </p:spPr>
      </p:pic>
      <p:sp>
        <p:nvSpPr>
          <p:cNvPr id="109" name="CustomShape 3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1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algorithm you designed, so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They are not pixeled like mine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2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7"/>
          <p:cNvSpPr/>
          <p:nvPr/>
        </p:nvSpPr>
        <p:spPr>
          <a:xfrm>
            <a:off x="4417920" y="59205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4" name="CustomShape 8"/>
          <p:cNvSpPr/>
          <p:nvPr/>
        </p:nvSpPr>
        <p:spPr>
          <a:xfrm>
            <a:off x="4386240" y="581328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9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6" name="CustomShape 10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11"/>
          <p:cNvSpPr/>
          <p:nvPr/>
        </p:nvSpPr>
        <p:spPr>
          <a:xfrm>
            <a:off x="10482120" y="668160"/>
            <a:ext cx="446760" cy="43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2"/>
          <p:cNvSpPr/>
          <p:nvPr/>
        </p:nvSpPr>
        <p:spPr>
          <a:xfrm>
            <a:off x="9558000" y="108324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9" name="CustomShape 13"/>
          <p:cNvSpPr/>
          <p:nvPr/>
        </p:nvSpPr>
        <p:spPr>
          <a:xfrm>
            <a:off x="8229600" y="124200"/>
            <a:ext cx="211500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second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Node Splitting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78000" y="5053680"/>
            <a:ext cx="55065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As an example, this split is based on the condition “income == 10.”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For this case, left Gini impurity is 0.44, right Gini impurity is 0.32,</a:t>
            </a:r>
            <a:r>
              <a:t/>
            </a:r>
            <a:br/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and weigthed Gini impurity is 0.37.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5" name="CustomShape 5"/>
          <p:cNvSpPr/>
          <p:nvPr/>
        </p:nvSpPr>
        <p:spPr>
          <a:xfrm>
            <a:off x="5168160" y="914400"/>
            <a:ext cx="34257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algorithm you designed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6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7"/>
          <p:cNvSpPr/>
          <p:nvPr/>
        </p:nvSpPr>
        <p:spPr>
          <a:xfrm>
            <a:off x="4417920" y="59205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8" name="CustomShape 8"/>
          <p:cNvSpPr/>
          <p:nvPr/>
        </p:nvSpPr>
        <p:spPr>
          <a:xfrm>
            <a:off x="4386240" y="581328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9"/>
          <p:cNvSpPr/>
          <p:nvPr/>
        </p:nvSpPr>
        <p:spPr>
          <a:xfrm>
            <a:off x="3247200" y="355428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10"/>
          <p:cNvSpPr/>
          <p:nvPr/>
        </p:nvSpPr>
        <p:spPr>
          <a:xfrm>
            <a:off x="1375200" y="355428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11"/>
          <p:cNvSpPr/>
          <p:nvPr/>
        </p:nvSpPr>
        <p:spPr>
          <a:xfrm>
            <a:off x="2085120" y="997200"/>
            <a:ext cx="1769040" cy="167544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Line 12"/>
          <p:cNvSpPr/>
          <p:nvPr/>
        </p:nvSpPr>
        <p:spPr>
          <a:xfrm flipH="1">
            <a:off x="2151000" y="261612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Line 13"/>
          <p:cNvSpPr/>
          <p:nvPr/>
        </p:nvSpPr>
        <p:spPr>
          <a:xfrm>
            <a:off x="3339720" y="256104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14"/>
          <p:cNvSpPr/>
          <p:nvPr/>
        </p:nvSpPr>
        <p:spPr>
          <a:xfrm>
            <a:off x="1823040" y="43506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15"/>
          <p:cNvSpPr/>
          <p:nvPr/>
        </p:nvSpPr>
        <p:spPr>
          <a:xfrm>
            <a:off x="2107080" y="4033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16"/>
          <p:cNvSpPr/>
          <p:nvPr/>
        </p:nvSpPr>
        <p:spPr>
          <a:xfrm>
            <a:off x="2107080" y="429768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17"/>
          <p:cNvSpPr/>
          <p:nvPr/>
        </p:nvSpPr>
        <p:spPr>
          <a:xfrm>
            <a:off x="3754800" y="435060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18"/>
          <p:cNvSpPr/>
          <p:nvPr/>
        </p:nvSpPr>
        <p:spPr>
          <a:xfrm>
            <a:off x="4064760" y="450900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19"/>
          <p:cNvSpPr/>
          <p:nvPr/>
        </p:nvSpPr>
        <p:spPr>
          <a:xfrm>
            <a:off x="2281680" y="15948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20"/>
          <p:cNvSpPr/>
          <p:nvPr/>
        </p:nvSpPr>
        <p:spPr>
          <a:xfrm>
            <a:off x="2281680" y="185904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21"/>
          <p:cNvSpPr/>
          <p:nvPr/>
        </p:nvSpPr>
        <p:spPr>
          <a:xfrm>
            <a:off x="2565720" y="156852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22"/>
          <p:cNvSpPr/>
          <p:nvPr/>
        </p:nvSpPr>
        <p:spPr>
          <a:xfrm>
            <a:off x="2333520" y="20703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23"/>
          <p:cNvSpPr/>
          <p:nvPr/>
        </p:nvSpPr>
        <p:spPr>
          <a:xfrm>
            <a:off x="2617560" y="175356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24"/>
          <p:cNvSpPr/>
          <p:nvPr/>
        </p:nvSpPr>
        <p:spPr>
          <a:xfrm>
            <a:off x="2617560" y="2017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25"/>
          <p:cNvSpPr/>
          <p:nvPr/>
        </p:nvSpPr>
        <p:spPr>
          <a:xfrm>
            <a:off x="3120480" y="197892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26"/>
          <p:cNvSpPr/>
          <p:nvPr/>
        </p:nvSpPr>
        <p:spPr>
          <a:xfrm>
            <a:off x="3430080" y="213732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27"/>
          <p:cNvSpPr/>
          <p:nvPr/>
        </p:nvSpPr>
        <p:spPr>
          <a:xfrm>
            <a:off x="3745080" y="4116960"/>
            <a:ext cx="19512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28"/>
          <p:cNvSpPr/>
          <p:nvPr/>
        </p:nvSpPr>
        <p:spPr>
          <a:xfrm>
            <a:off x="4007520" y="425124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29"/>
          <p:cNvSpPr/>
          <p:nvPr/>
        </p:nvSpPr>
        <p:spPr>
          <a:xfrm>
            <a:off x="4007520" y="40500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30"/>
          <p:cNvSpPr/>
          <p:nvPr/>
        </p:nvSpPr>
        <p:spPr>
          <a:xfrm>
            <a:off x="9556560" y="356292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31"/>
          <p:cNvSpPr/>
          <p:nvPr/>
        </p:nvSpPr>
        <p:spPr>
          <a:xfrm>
            <a:off x="7684560" y="356292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32"/>
          <p:cNvSpPr/>
          <p:nvPr/>
        </p:nvSpPr>
        <p:spPr>
          <a:xfrm>
            <a:off x="8394480" y="1005840"/>
            <a:ext cx="1769040" cy="167544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Line 33"/>
          <p:cNvSpPr/>
          <p:nvPr/>
        </p:nvSpPr>
        <p:spPr>
          <a:xfrm flipH="1">
            <a:off x="8460360" y="262476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Line 34"/>
          <p:cNvSpPr/>
          <p:nvPr/>
        </p:nvSpPr>
        <p:spPr>
          <a:xfrm>
            <a:off x="9649080" y="256968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5"/>
          <p:cNvSpPr/>
          <p:nvPr/>
        </p:nvSpPr>
        <p:spPr>
          <a:xfrm>
            <a:off x="8591040" y="160344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36"/>
          <p:cNvSpPr/>
          <p:nvPr/>
        </p:nvSpPr>
        <p:spPr>
          <a:xfrm>
            <a:off x="8591040" y="186768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37"/>
          <p:cNvSpPr/>
          <p:nvPr/>
        </p:nvSpPr>
        <p:spPr>
          <a:xfrm>
            <a:off x="8875080" y="157716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38"/>
          <p:cNvSpPr/>
          <p:nvPr/>
        </p:nvSpPr>
        <p:spPr>
          <a:xfrm>
            <a:off x="8642880" y="20790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39"/>
          <p:cNvSpPr/>
          <p:nvPr/>
        </p:nvSpPr>
        <p:spPr>
          <a:xfrm>
            <a:off x="8926920" y="176220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40"/>
          <p:cNvSpPr/>
          <p:nvPr/>
        </p:nvSpPr>
        <p:spPr>
          <a:xfrm>
            <a:off x="8926920" y="202608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41"/>
          <p:cNvSpPr/>
          <p:nvPr/>
        </p:nvSpPr>
        <p:spPr>
          <a:xfrm>
            <a:off x="9429840" y="19875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42"/>
          <p:cNvSpPr/>
          <p:nvPr/>
        </p:nvSpPr>
        <p:spPr>
          <a:xfrm>
            <a:off x="9739440" y="214596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43"/>
          <p:cNvSpPr/>
          <p:nvPr/>
        </p:nvSpPr>
        <p:spPr>
          <a:xfrm>
            <a:off x="6426000" y="5053680"/>
            <a:ext cx="55065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As an example, this split is based on the condition “stratum == 4.”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For this case, left Gini impurity is 0.44, right Gini impurity is 0.5,</a:t>
            </a:r>
            <a:r>
              <a:t/>
            </a:r>
            <a:br/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and weigthed Gini impurity is 0.45.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4" name="CustomShape 44"/>
          <p:cNvSpPr/>
          <p:nvPr/>
        </p:nvSpPr>
        <p:spPr>
          <a:xfrm>
            <a:off x="10041840" y="41115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45"/>
          <p:cNvSpPr/>
          <p:nvPr/>
        </p:nvSpPr>
        <p:spPr>
          <a:xfrm>
            <a:off x="10351440" y="426996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46"/>
          <p:cNvSpPr/>
          <p:nvPr/>
        </p:nvSpPr>
        <p:spPr>
          <a:xfrm>
            <a:off x="8135640" y="39798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47"/>
          <p:cNvSpPr/>
          <p:nvPr/>
        </p:nvSpPr>
        <p:spPr>
          <a:xfrm>
            <a:off x="8135640" y="424404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48"/>
          <p:cNvSpPr/>
          <p:nvPr/>
        </p:nvSpPr>
        <p:spPr>
          <a:xfrm>
            <a:off x="8419680" y="395352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49"/>
          <p:cNvSpPr/>
          <p:nvPr/>
        </p:nvSpPr>
        <p:spPr>
          <a:xfrm>
            <a:off x="8187480" y="44553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50"/>
          <p:cNvSpPr/>
          <p:nvPr/>
        </p:nvSpPr>
        <p:spPr>
          <a:xfrm>
            <a:off x="8471520" y="413856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51"/>
          <p:cNvSpPr/>
          <p:nvPr/>
        </p:nvSpPr>
        <p:spPr>
          <a:xfrm>
            <a:off x="8471520" y="4402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52"/>
          <p:cNvSpPr/>
          <p:nvPr/>
        </p:nvSpPr>
        <p:spPr>
          <a:xfrm>
            <a:off x="9558000" y="125856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73" name="CustomShape 53"/>
          <p:cNvSpPr/>
          <p:nvPr/>
        </p:nvSpPr>
        <p:spPr>
          <a:xfrm>
            <a:off x="10708200" y="822960"/>
            <a:ext cx="446760" cy="43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54"/>
          <p:cNvSpPr/>
          <p:nvPr/>
        </p:nvSpPr>
        <p:spPr>
          <a:xfrm>
            <a:off x="5577840" y="2654280"/>
            <a:ext cx="211500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second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76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Algorithm Complexity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84640" y="4173120"/>
            <a:ext cx="502776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Time and memory complexity of the (In this semester, one could be CART, ID3, C4.5…  please choose) algorithm. (Please explain what do N and M mean in this problem. PLEASE DO IT!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0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table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1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7"/>
          <p:cNvSpPr/>
          <p:nvPr/>
        </p:nvSpPr>
        <p:spPr>
          <a:xfrm>
            <a:off x="3437640" y="5208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tables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3" name="CustomShape 8"/>
          <p:cNvSpPr/>
          <p:nvPr/>
        </p:nvSpPr>
        <p:spPr>
          <a:xfrm>
            <a:off x="3437640" y="484920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9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another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5" name="CustomShape 10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86" name="Table 11"/>
          <p:cNvGraphicFramePr/>
          <p:nvPr/>
        </p:nvGraphicFramePr>
        <p:xfrm>
          <a:off x="547920" y="1956240"/>
          <a:ext cx="5075640" cy="2159640"/>
        </p:xfrm>
        <a:graphic>
          <a:graphicData uri="http://schemas.openxmlformats.org/drawingml/2006/table">
            <a:tbl>
              <a:tblPr/>
              <a:tblGrid>
                <a:gridCol w="1691640"/>
                <a:gridCol w="1691640"/>
                <a:gridCol w="1692360"/>
              </a:tblGrid>
              <a:tr h="719640"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Time Complexity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Memory Complexity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Training the model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2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*M*2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O(N*M*2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Testing the Model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O(N*M)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O(1)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</a:tbl>
          </a:graphicData>
        </a:graphic>
      </p:graphicFrame>
      <p:pic>
        <p:nvPicPr>
          <p:cNvPr id="187" name="Imagen 186"/>
          <p:cNvPicPr/>
          <p:nvPr/>
        </p:nvPicPr>
        <p:blipFill>
          <a:blip r:embed="rId3"/>
          <a:srcRect t="17598"/>
          <a:stretch/>
        </p:blipFill>
        <p:spPr>
          <a:xfrm>
            <a:off x="6897960" y="1903680"/>
            <a:ext cx="4674600" cy="2888640"/>
          </a:xfrm>
          <a:prstGeom prst="rect">
            <a:avLst/>
          </a:prstGeom>
          <a:ln>
            <a:noFill/>
          </a:ln>
        </p:spPr>
      </p:pic>
      <p:sp>
        <p:nvSpPr>
          <p:cNvPr id="188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n 188"/>
          <p:cNvPicPr/>
          <p:nvPr/>
        </p:nvPicPr>
        <p:blipFill>
          <a:blip r:embed="rId2"/>
          <a:srcRect l="24319" r="17164"/>
          <a:stretch/>
        </p:blipFill>
        <p:spPr>
          <a:xfrm>
            <a:off x="1016640" y="1019520"/>
            <a:ext cx="3930480" cy="3779280"/>
          </a:xfrm>
          <a:prstGeom prst="rect">
            <a:avLst/>
          </a:prstGeom>
          <a:ln>
            <a:noFill/>
          </a:ln>
        </p:spPr>
      </p:pic>
      <p:pic>
        <p:nvPicPr>
          <p:cNvPr id="190" name="Marcador de contenido 3"/>
          <p:cNvPicPr/>
          <p:nvPr/>
        </p:nvPicPr>
        <p:blipFill>
          <a:blip r:embed="rId3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Decision-Tree Model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84640" y="4857120"/>
            <a:ext cx="502776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Noto Sans CJK SC Regular"/>
              </a:rPr>
              <a:t>A binary decision tree to predict Saber Pro scores based on the results of Saber 11. Violet nodes represent those with a high probability of success, green medium probability and red a low probability of success.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Figure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7"/>
          <p:cNvSpPr/>
          <p:nvPr/>
        </p:nvSpPr>
        <p:spPr>
          <a:xfrm>
            <a:off x="3437640" y="5892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8" name="CustomShape 8"/>
          <p:cNvSpPr/>
          <p:nvPr/>
        </p:nvSpPr>
        <p:spPr>
          <a:xfrm>
            <a:off x="3437640" y="553320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9"/>
          <p:cNvSpPr/>
          <p:nvPr/>
        </p:nvSpPr>
        <p:spPr>
          <a:xfrm>
            <a:off x="9174240" y="484884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Is it ethical to make a model that predicts academic success based on gender?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00" name="CustomShape 10"/>
          <p:cNvSpPr/>
          <p:nvPr/>
        </p:nvSpPr>
        <p:spPr>
          <a:xfrm>
            <a:off x="9574200" y="439704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1"/>
          <p:cNvSpPr/>
          <p:nvPr/>
        </p:nvSpPr>
        <p:spPr>
          <a:xfrm>
            <a:off x="7772400" y="1737360"/>
            <a:ext cx="35647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DejaVu Sans"/>
              </a:rPr>
              <a:t>Most Relevant Features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2" name="CustomShape 12"/>
          <p:cNvSpPr/>
          <p:nvPr/>
        </p:nvSpPr>
        <p:spPr>
          <a:xfrm>
            <a:off x="8808480" y="2531520"/>
            <a:ext cx="2193120" cy="176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Social Studies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English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Gender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03" name="Imagen 202"/>
          <p:cNvPicPr/>
          <p:nvPr/>
        </p:nvPicPr>
        <p:blipFill>
          <a:blip r:embed="rId4"/>
          <a:stretch/>
        </p:blipFill>
        <p:spPr>
          <a:xfrm>
            <a:off x="8129520" y="315360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04" name="Imagen 203"/>
          <p:cNvPicPr/>
          <p:nvPr/>
        </p:nvPicPr>
        <p:blipFill>
          <a:blip r:embed="rId5"/>
          <a:stretch/>
        </p:blipFill>
        <p:spPr>
          <a:xfrm>
            <a:off x="8312400" y="3860640"/>
            <a:ext cx="344160" cy="618480"/>
          </a:xfrm>
          <a:prstGeom prst="rect">
            <a:avLst/>
          </a:prstGeom>
          <a:ln>
            <a:noFill/>
          </a:ln>
        </p:spPr>
      </p:pic>
      <p:pic>
        <p:nvPicPr>
          <p:cNvPr id="205" name="Imagen 204"/>
          <p:cNvPicPr/>
          <p:nvPr/>
        </p:nvPicPr>
        <p:blipFill>
          <a:blip r:embed="rId6"/>
          <a:srcRect l="19596" t="5022" r="25004" b="33248"/>
          <a:stretch/>
        </p:blipFill>
        <p:spPr>
          <a:xfrm>
            <a:off x="8148960" y="2449440"/>
            <a:ext cx="532080" cy="638640"/>
          </a:xfrm>
          <a:prstGeom prst="rect">
            <a:avLst/>
          </a:prstGeom>
          <a:ln>
            <a:noFill/>
          </a:ln>
        </p:spPr>
      </p:pic>
      <p:sp>
        <p:nvSpPr>
          <p:cNvPr id="206" name="CustomShape 13"/>
          <p:cNvSpPr/>
          <p:nvPr/>
        </p:nvSpPr>
        <p:spPr>
          <a:xfrm flipH="1">
            <a:off x="7983360" y="4572000"/>
            <a:ext cx="30708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14"/>
          <p:cNvSpPr/>
          <p:nvPr/>
        </p:nvSpPr>
        <p:spPr>
          <a:xfrm>
            <a:off x="6137640" y="4956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an icon for each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feature!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08" name="CustomShape 15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10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Evaluation Metrics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3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5168160" y="914400"/>
            <a:ext cx="351828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algorithm the evaluation metrics, so they are not pixeled like mines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5" name="Imagen 214"/>
          <p:cNvPicPr/>
          <p:nvPr/>
        </p:nvPicPr>
        <p:blipFill>
          <a:blip r:embed="rId3"/>
          <a:srcRect b="32945"/>
          <a:stretch/>
        </p:blipFill>
        <p:spPr>
          <a:xfrm>
            <a:off x="507240" y="1517040"/>
            <a:ext cx="3331800" cy="4059360"/>
          </a:xfrm>
          <a:prstGeom prst="rect">
            <a:avLst/>
          </a:prstGeom>
          <a:ln>
            <a:noFill/>
          </a:ln>
        </p:spPr>
      </p:pic>
      <p:pic>
        <p:nvPicPr>
          <p:cNvPr id="216" name="Imagen 215"/>
          <p:cNvPicPr/>
          <p:nvPr/>
        </p:nvPicPr>
        <p:blipFill>
          <a:blip r:embed="rId3"/>
          <a:srcRect t="66377"/>
          <a:stretch/>
        </p:blipFill>
        <p:spPr>
          <a:xfrm>
            <a:off x="4480560" y="2263320"/>
            <a:ext cx="3331800" cy="2032920"/>
          </a:xfrm>
          <a:prstGeom prst="rect">
            <a:avLst/>
          </a:prstGeom>
          <a:ln>
            <a:noFill/>
          </a:ln>
        </p:spPr>
      </p:pic>
      <p:sp>
        <p:nvSpPr>
          <p:cNvPr id="217" name="CustomShape 6"/>
          <p:cNvSpPr/>
          <p:nvPr/>
        </p:nvSpPr>
        <p:spPr>
          <a:xfrm>
            <a:off x="8778240" y="2743200"/>
            <a:ext cx="22845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Explain Accuracy too…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In the same manner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8" name="CustomShape 7"/>
          <p:cNvSpPr/>
          <p:nvPr/>
        </p:nvSpPr>
        <p:spPr>
          <a:xfrm>
            <a:off x="5020920" y="478692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If possible, avoid equations for simple concepts that can be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explained through diagrams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9" name="CustomShape 8"/>
          <p:cNvSpPr/>
          <p:nvPr/>
        </p:nvSpPr>
        <p:spPr>
          <a:xfrm>
            <a:off x="5020920" y="442764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9"/>
          <p:cNvSpPr/>
          <p:nvPr/>
        </p:nvSpPr>
        <p:spPr>
          <a:xfrm flipH="1">
            <a:off x="10697760" y="776160"/>
            <a:ext cx="365040" cy="43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0"/>
          <p:cNvSpPr/>
          <p:nvPr/>
        </p:nvSpPr>
        <p:spPr>
          <a:xfrm>
            <a:off x="9326880" y="119124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2" name="CustomShape 11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Evaluation Metrics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3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table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6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another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31" name="Table 8"/>
          <p:cNvGraphicFramePr/>
          <p:nvPr/>
        </p:nvGraphicFramePr>
        <p:xfrm>
          <a:off x="547920" y="1956240"/>
          <a:ext cx="5075280" cy="2879640"/>
        </p:xfrm>
        <a:graphic>
          <a:graphicData uri="http://schemas.openxmlformats.org/drawingml/2006/table">
            <a:tbl>
              <a:tblPr/>
              <a:tblGrid>
                <a:gridCol w="1691640"/>
                <a:gridCol w="1691640"/>
                <a:gridCol w="1692360"/>
              </a:tblGrid>
              <a:tr h="719640"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Training data set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Testing data set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Accuracy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Precision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0.55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Recall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0.76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</a:tbl>
          </a:graphicData>
        </a:graphic>
      </p:graphicFrame>
      <p:pic>
        <p:nvPicPr>
          <p:cNvPr id="232" name="Imagen 231"/>
          <p:cNvPicPr/>
          <p:nvPr/>
        </p:nvPicPr>
        <p:blipFill>
          <a:blip r:embed="rId3"/>
          <a:srcRect l="20024"/>
          <a:stretch/>
        </p:blipFill>
        <p:spPr>
          <a:xfrm>
            <a:off x="7168320" y="2011680"/>
            <a:ext cx="4378320" cy="2674080"/>
          </a:xfrm>
          <a:prstGeom prst="rect">
            <a:avLst/>
          </a:prstGeom>
          <a:ln>
            <a:noFill/>
          </a:ln>
        </p:spPr>
      </p:pic>
      <p:sp>
        <p:nvSpPr>
          <p:cNvPr id="233" name="CustomShape 9"/>
          <p:cNvSpPr/>
          <p:nvPr/>
        </p:nvSpPr>
        <p:spPr>
          <a:xfrm>
            <a:off x="807480" y="4893480"/>
            <a:ext cx="50277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Noto Sans CJK SC Regular"/>
              </a:rPr>
              <a:t>Evaluation metrics using a training dataset of 135,000 students and test dataset of 45,000 students.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4" name="CustomShape 10"/>
          <p:cNvSpPr/>
          <p:nvPr/>
        </p:nvSpPr>
        <p:spPr>
          <a:xfrm>
            <a:off x="4297680" y="59896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tables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5" name="CustomShape 11"/>
          <p:cNvSpPr/>
          <p:nvPr/>
        </p:nvSpPr>
        <p:spPr>
          <a:xfrm>
            <a:off x="4297680" y="548640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38" name="CustomShape 1"/>
          <p:cNvSpPr/>
          <p:nvPr/>
        </p:nvSpPr>
        <p:spPr>
          <a:xfrm>
            <a:off x="265320" y="376920"/>
            <a:ext cx="54025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Time and Memory Consumption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 flipV="1">
            <a:off x="481932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3"/>
          <p:cNvSpPr/>
          <p:nvPr/>
        </p:nvSpPr>
        <p:spPr>
          <a:xfrm>
            <a:off x="481932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plots in Excel.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2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43" name="Gráfico 242"/>
          <p:cNvGraphicFramePr/>
          <p:nvPr/>
        </p:nvGraphicFramePr>
        <p:xfrm>
          <a:off x="146880" y="1914120"/>
          <a:ext cx="5758920" cy="323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4" name="Gráfico 243"/>
          <p:cNvGraphicFramePr/>
          <p:nvPr/>
        </p:nvGraphicFramePr>
        <p:xfrm>
          <a:off x="6071040" y="1878120"/>
          <a:ext cx="5758920" cy="323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5" name="CustomShape 6"/>
          <p:cNvSpPr/>
          <p:nvPr/>
        </p:nvSpPr>
        <p:spPr>
          <a:xfrm>
            <a:off x="2249280" y="5117760"/>
            <a:ext cx="59428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Time Consumption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6" name="CustomShape 7"/>
          <p:cNvSpPr/>
          <p:nvPr/>
        </p:nvSpPr>
        <p:spPr>
          <a:xfrm>
            <a:off x="8539920" y="5117760"/>
            <a:ext cx="59428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Memory Consumption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47" name="Imagen 246"/>
          <p:cNvPicPr/>
          <p:nvPr/>
        </p:nvPicPr>
        <p:blipFill>
          <a:blip r:embed="rId5"/>
          <a:stretch/>
        </p:blipFill>
        <p:spPr>
          <a:xfrm>
            <a:off x="1648800" y="5105520"/>
            <a:ext cx="527040" cy="527040"/>
          </a:xfrm>
          <a:prstGeom prst="rect">
            <a:avLst/>
          </a:prstGeom>
          <a:ln>
            <a:noFill/>
          </a:ln>
        </p:spPr>
      </p:pic>
      <p:pic>
        <p:nvPicPr>
          <p:cNvPr id="248" name="Imagen 247"/>
          <p:cNvPicPr/>
          <p:nvPr/>
        </p:nvPicPr>
        <p:blipFill>
          <a:blip r:embed="rId6"/>
          <a:srcRect l="28229" t="24851" r="28731" b="25399"/>
          <a:stretch/>
        </p:blipFill>
        <p:spPr>
          <a:xfrm>
            <a:off x="7827120" y="5117760"/>
            <a:ext cx="712080" cy="547560"/>
          </a:xfrm>
          <a:prstGeom prst="rect">
            <a:avLst/>
          </a:prstGeom>
          <a:ln>
            <a:noFill/>
          </a:ln>
        </p:spPr>
      </p:pic>
      <p:sp>
        <p:nvSpPr>
          <p:cNvPr id="249" name="CustomShape 8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1625</TotalTime>
  <Words>731</Words>
  <Application>Microsoft Macintosh PowerPoint</Application>
  <PresentationFormat>Panorámica</PresentationFormat>
  <Paragraphs>139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DejaVu Sans</vt:lpstr>
      <vt:lpstr>Noto Sans CJK SC Regular</vt:lpstr>
      <vt:lpstr>Symbol</vt:lpstr>
      <vt:lpstr>Wingdings</vt:lpstr>
      <vt:lpstr>Arial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Referee</dc:creator>
  <dc:description/>
  <cp:lastModifiedBy>Usuario de Microsoft Office</cp:lastModifiedBy>
  <cp:revision>24</cp:revision>
  <dcterms:created xsi:type="dcterms:W3CDTF">2020-06-26T14:36:07Z</dcterms:created>
  <dcterms:modified xsi:type="dcterms:W3CDTF">2020-08-17T01:05:27Z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